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842" r:id="rId6"/>
    <p:sldId id="859" r:id="rId7"/>
    <p:sldId id="748" r:id="rId8"/>
    <p:sldId id="749" r:id="rId9"/>
    <p:sldId id="858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40B50C-40CF-4313-AAA8-2892BB7E53E7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90EF0D-7683-4EBA-8E38-1C5245E41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4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>
              <a:solidFill>
                <a:srgbClr val="FF0000"/>
              </a:solidFill>
            </a:endParaRPr>
          </a:p>
          <a:p>
            <a:pPr defTabSz="931774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97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*** [Internal - Deliberative] ***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372AC8-16A7-4C60-AE18-C952AD890F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9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9FA5-257F-4CD8-AE29-3EF233F0B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D5A576-00BF-4F08-97EE-4E997FC90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62F2D-542F-444D-A533-4BEE9CF6B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6FCF-8814-49B7-B4DD-2E3BB9B505E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D71C4-9857-457F-B9E4-E4AC0DA5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EC56E-CE2E-4F61-BD42-BE346E42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0F52-B5D6-44C5-AE28-0910B138D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7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0B290-D04E-40BE-834C-6B168C951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52899-C639-4B00-89AF-05E06222A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1A2C4-AECF-4C56-AB74-19E13B8D8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6FCF-8814-49B7-B4DD-2E3BB9B505E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2DB93-82B7-4F2D-9DFA-6AA3A494E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A3FC7-BA96-4FDA-AC89-4CC0F6B6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0F52-B5D6-44C5-AE28-0910B138D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3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7249CE-A802-476A-A5C0-6A562B314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E1EFA6-A513-4255-B344-4C2533B6D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B33DD-304F-40FF-9979-C855EEB45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6FCF-8814-49B7-B4DD-2E3BB9B505E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394D-3EB2-4D04-90E7-F1450E495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64560-1145-4743-9ECE-B596C478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0F52-B5D6-44C5-AE28-0910B138D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1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4BB99-2106-45F5-94ED-93A6229EC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84C4E-2557-4791-9AD2-BE1AC14C7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9C045-8D84-49D3-B4FC-B7B8AE70E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6FCF-8814-49B7-B4DD-2E3BB9B505E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DF15B-C0F7-449A-B752-BBAD3FE17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EE68B-C7B1-4E20-8CAF-09C3FC2F7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0F52-B5D6-44C5-AE28-0910B138D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1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FA57C-2AC0-4A62-A57F-F908EC1B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F1020-B742-451D-8AEB-5F91F9C9A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06A45-D05F-411A-B591-47C8C9FDE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6FCF-8814-49B7-B4DD-2E3BB9B505E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8B9EC-9527-4B68-92FB-8913A3C34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025C1-70A6-4B4D-ACEE-888B1BA3C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0F52-B5D6-44C5-AE28-0910B138D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5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2B31C-0184-405C-9E5B-50485BDE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AEDA2-7099-4007-B93C-1D1579D7F6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11769-80BA-42CF-A80F-D9C0E745B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89294-EAB3-491B-A724-79AB0440A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6FCF-8814-49B7-B4DD-2E3BB9B505E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AE61B-1E85-4DA2-AB74-926C38670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558F6-BFD9-456A-A18B-CD6D686A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0F52-B5D6-44C5-AE28-0910B138D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1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6A7D9-CD4C-44FA-8674-36AC789B9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702AB-02C3-4430-BBD7-4A284DE95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2D554-B74F-4D9E-BDB8-87CDBD4C0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E8FD04-3BA5-48C4-955B-E1D2AA1BB0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6FF94E-9D25-4242-88E4-C967E2413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425E7-B0F4-43F1-A3FA-98C74CC70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6FCF-8814-49B7-B4DD-2E3BB9B505E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7265E0-F6DC-47B0-82C2-C7B0FD3DB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81884C-BD6A-475A-8F1F-20759089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0F52-B5D6-44C5-AE28-0910B138D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4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80EB7-CF37-4F69-85C7-CE9319C4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61CC0F-893C-42C2-A676-443603E6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6FCF-8814-49B7-B4DD-2E3BB9B505E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C50953-1A85-43F1-9227-490CDDE1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67D3B-41D1-4ED5-947D-C013EFF4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0F52-B5D6-44C5-AE28-0910B138D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6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7E20F-52A4-4C2E-BC31-6AA353C2F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6FCF-8814-49B7-B4DD-2E3BB9B505E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635667-97E9-4428-8C02-C2091BBAD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2911D-7DC2-492A-AE4F-CA87255D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0F52-B5D6-44C5-AE28-0910B138D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5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C3E97-68CE-4F13-8D45-0CB9EC182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6E98A-1626-4D5E-8C5D-A8CD87F50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6BB06-8022-4D17-B481-6F023B2A6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6A28A-F185-44A7-9BAB-D5BE904C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6FCF-8814-49B7-B4DD-2E3BB9B505E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95003-518C-4BF9-8D64-157E9F7E2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7C358-E57B-4DE1-ABC3-7F9C0C5F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0F52-B5D6-44C5-AE28-0910B138D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7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DBEE-6C32-4B5F-9272-7F4659065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C75DF2-6FAC-4A36-8969-F68FFFBF0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E80E1-3024-4A19-8C92-420510CB0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1A801-A6D4-477E-BE9B-081DE3072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6FCF-8814-49B7-B4DD-2E3BB9B505E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4A91D-8B9B-458B-94F8-B7F423B2C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FC4CA-B91D-4FD0-9BB0-2ADE48438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C0F52-B5D6-44C5-AE28-0910B138D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80FD9C-82BD-4073-99A7-DF1308000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3BB9E-6D4A-4277-91B6-1EF705856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A05C7-893F-4360-9A1A-B2F4BB63E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46FCF-8814-49B7-B4DD-2E3BB9B505E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90861-883A-4DFF-A204-47931B66C2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43EFA-DAAC-47D5-A9FF-1C7B6F8ED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C0F52-B5D6-44C5-AE28-0910B138D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1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visibility/technical-guidance-tracking-visibility-progress-second-implementation-period-regiona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42798-B3A6-48F8-ACAE-1F5CA9779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107" y="929119"/>
            <a:ext cx="11037195" cy="5928881"/>
          </a:xfrm>
        </p:spPr>
        <p:txBody>
          <a:bodyPr>
            <a:noAutofit/>
          </a:bodyPr>
          <a:lstStyle/>
          <a:p>
            <a:r>
              <a:rPr lang="en-US" sz="2400" dirty="0"/>
              <a:t>The roadmap outlines the implementation tools and guidance products that EPA will release to help states during their 2021 SIP development.</a:t>
            </a:r>
          </a:p>
          <a:p>
            <a:r>
              <a:rPr lang="en-US" sz="2400" dirty="0"/>
              <a:t>Timeline for </a:t>
            </a:r>
            <a:r>
              <a:rPr lang="en-US" sz="2400" b="1" dirty="0"/>
              <a:t>implementation tools </a:t>
            </a:r>
            <a:r>
              <a:rPr lang="en-US" sz="2400" dirty="0"/>
              <a:t>outlined in the roadmap:</a:t>
            </a:r>
          </a:p>
          <a:p>
            <a:pPr lvl="1"/>
            <a:r>
              <a:rPr lang="en-US" u="sng" dirty="0"/>
              <a:t>Fall 2018 </a:t>
            </a:r>
            <a:r>
              <a:rPr lang="en-US" dirty="0"/>
              <a:t>– Final recommendations on tracking visibility progress for the second implementation period, including methods for adjusting the glidepath.</a:t>
            </a:r>
          </a:p>
          <a:p>
            <a:pPr lvl="1"/>
            <a:r>
              <a:rPr lang="en-US" u="sng" dirty="0"/>
              <a:t>Summer 2019 </a:t>
            </a:r>
            <a:r>
              <a:rPr lang="en-US" dirty="0"/>
              <a:t>– Updated, as necessary, natural visibility conditions estimates.</a:t>
            </a:r>
          </a:p>
          <a:p>
            <a:pPr lvl="1"/>
            <a:r>
              <a:rPr lang="en-US" u="sng" dirty="0"/>
              <a:t>Summer 2019 </a:t>
            </a:r>
            <a:r>
              <a:rPr lang="en-US" dirty="0"/>
              <a:t>– Updated 2028 visibility modeling, including estimates of US and international source contributions for Class I Areas.</a:t>
            </a:r>
          </a:p>
          <a:p>
            <a:pPr lvl="1"/>
            <a:r>
              <a:rPr lang="en-US" u="sng" dirty="0"/>
              <a:t>Summer 2019 </a:t>
            </a:r>
            <a:r>
              <a:rPr lang="en-US" dirty="0"/>
              <a:t>– Final guidance on regional haze SIP development will focus on topics such as: </a:t>
            </a:r>
          </a:p>
          <a:p>
            <a:pPr lvl="2"/>
            <a:r>
              <a:rPr lang="en-US" sz="2000" dirty="0"/>
              <a:t>Additional information and context regarding selection of sources for in-depth analysis, including relevance of previous decisions to adopt emission controls to meet other CAA requirements.</a:t>
            </a:r>
          </a:p>
          <a:p>
            <a:pPr lvl="2"/>
            <a:r>
              <a:rPr lang="en-US" sz="2000" dirty="0"/>
              <a:t>Consideration of visibility benefits along with the four statutory factors.</a:t>
            </a:r>
          </a:p>
          <a:p>
            <a:r>
              <a:rPr lang="en-US" sz="2400" b="1" dirty="0"/>
              <a:t>Rulemaking</a:t>
            </a:r>
            <a:r>
              <a:rPr lang="en-US" sz="2400" dirty="0"/>
              <a:t>: EPA is exploring further regulatory changes to impact future planning periods.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70F339-E974-436D-89B2-EC4B01C55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107" y="-174170"/>
            <a:ext cx="11561379" cy="149537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EPA’s Roadmap for the Second Planning Period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DA23A8-C1EB-46B7-8E72-5511D2E96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E3AD-490F-4219-80FB-BBC5DCEF58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C4CCA-7184-4782-9685-89BEB02B1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Guidance on Tracking Visibility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C4523-D8EB-4658-81AB-23101921A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00"/>
              </a:spcAft>
            </a:pPr>
            <a:r>
              <a:rPr lang="en-US" sz="2600" dirty="0"/>
              <a:t>In December 2018, EPA released “Technical Guidance on Tracking Visibility Progress for the Second Implementation Period of the Regional Haze Rule”</a:t>
            </a:r>
            <a:r>
              <a:rPr lang="en-US" sz="26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(https://www.epa.gov/visibility/technical-guidance-tracking-visibility-progress-second-implementation-period-regional</a:t>
            </a:r>
            <a:r>
              <a:rPr lang="en-US" sz="2600" dirty="0">
                <a:solidFill>
                  <a:srgbClr val="7030A0"/>
                </a:solidFill>
              </a:rPr>
              <a:t>)</a:t>
            </a:r>
          </a:p>
          <a:p>
            <a:pPr>
              <a:spcAft>
                <a:spcPts val="200"/>
              </a:spcAft>
            </a:pPr>
            <a:r>
              <a:rPr lang="en-US" sz="2600" dirty="0"/>
              <a:t>The 2017 Regional Haze Rule revisions require a revised approach to tracking visibility improvements over time.</a:t>
            </a:r>
          </a:p>
          <a:p>
            <a:pPr lvl="1">
              <a:spcAft>
                <a:spcPts val="200"/>
              </a:spcAft>
            </a:pPr>
            <a:r>
              <a:rPr lang="en-US" dirty="0"/>
              <a:t>The guidance finalizes a recommended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methodology to develop baseline and current visibility conditions, and natural conditions on the </a:t>
            </a:r>
            <a:r>
              <a:rPr lang="en-US" b="1" dirty="0"/>
              <a:t>20% </a:t>
            </a:r>
            <a:r>
              <a:rPr lang="en-US" b="1" i="1" dirty="0"/>
              <a:t>most impaired </a:t>
            </a:r>
            <a:r>
              <a:rPr lang="en-US" dirty="0"/>
              <a:t>and clearest days at Class I areas.</a:t>
            </a:r>
          </a:p>
          <a:p>
            <a:pPr lvl="2">
              <a:spcAft>
                <a:spcPts val="200"/>
              </a:spcAft>
            </a:pPr>
            <a:r>
              <a:rPr lang="en-US" dirty="0"/>
              <a:t>The recommended visibility tracking metric focuses on anthropogenic visibility impairment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5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0AEA4-BD3A-45AA-8DF2-3C61D6CDF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884" y="-59673"/>
            <a:ext cx="8920316" cy="13255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International Adjustment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5F40E-1933-4BBA-892B-AAF3208EC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57" y="1073955"/>
            <a:ext cx="10746659" cy="55393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sz="2600" dirty="0"/>
              <a:t>The 2017 RHR allows states to adjust the </a:t>
            </a:r>
            <a:r>
              <a:rPr lang="en-US" sz="2600" i="1" dirty="0"/>
              <a:t>endpoint</a:t>
            </a:r>
            <a:r>
              <a:rPr lang="en-US" sz="2600" dirty="0"/>
              <a:t> of the URP glidepath upwards to account for international </a:t>
            </a:r>
            <a:r>
              <a:rPr lang="en-US" sz="2600" b="1" dirty="0"/>
              <a:t>anthropogenic</a:t>
            </a:r>
            <a:r>
              <a:rPr lang="en-US" sz="2600" dirty="0"/>
              <a:t> impacts (and prescribed fires)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sz="2600" dirty="0"/>
              <a:t>The tracking guidance provides technical information, and recommendations on procedures and considerations for making URP adjustments</a:t>
            </a:r>
          </a:p>
          <a:p>
            <a:pPr lvl="1"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Year selection for quantifying international visibility impacts</a:t>
            </a:r>
          </a:p>
          <a:p>
            <a:pPr lvl="1"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Modeling to estimate anthropogenic international impacts</a:t>
            </a:r>
          </a:p>
          <a:p>
            <a:pPr lvl="2"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Recommended types of models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Modeling techniques</a:t>
            </a:r>
          </a:p>
          <a:p>
            <a:pPr lvl="2"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Additional considerations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B2AE6F-82B6-4E3A-BDFD-DB13E145E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1A84-37B1-4F34-99EF-D5CDCF80736D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25E7E1-B4FB-41A7-85EF-A352FD12A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5545" y="4159045"/>
            <a:ext cx="4465324" cy="245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03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4E8B995-3427-4D23-BB4B-3A25BA106B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9505" y="2855891"/>
            <a:ext cx="3573065" cy="26698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420" y="104918"/>
            <a:ext cx="9595524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Updated EPA Regional Haze Modeling- Summer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614" y="1669718"/>
            <a:ext cx="9919988" cy="478366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New 2016 based modeling platform with emissions projections to 2028, including sector-based PM source apportionment</a:t>
            </a:r>
          </a:p>
          <a:p>
            <a:pPr lvl="1">
              <a:lnSpc>
                <a:spcPct val="110000"/>
              </a:lnSpc>
            </a:pPr>
            <a:r>
              <a:rPr lang="en-US" sz="1900" dirty="0"/>
              <a:t>2028 projected deciviews and glidepath estimates at Class I areas</a:t>
            </a:r>
          </a:p>
          <a:p>
            <a:pPr lvl="1">
              <a:lnSpc>
                <a:spcPct val="110000"/>
              </a:lnSpc>
            </a:pPr>
            <a:r>
              <a:rPr lang="en-US" sz="1900" dirty="0"/>
              <a:t>Estimate of international anthropogenic contributions</a:t>
            </a:r>
          </a:p>
          <a:p>
            <a:pPr lvl="1">
              <a:lnSpc>
                <a:spcPct val="110000"/>
              </a:lnSpc>
            </a:pPr>
            <a:r>
              <a:rPr lang="en-US" sz="1900" dirty="0"/>
              <a:t>Model Improvements </a:t>
            </a:r>
          </a:p>
          <a:p>
            <a:pPr lvl="2">
              <a:lnSpc>
                <a:spcPct val="110000"/>
              </a:lnSpc>
            </a:pPr>
            <a:r>
              <a:rPr lang="en-US" sz="1700" dirty="0"/>
              <a:t>New 2016 and 2028 emissions from the State/EPA </a:t>
            </a:r>
            <a:br>
              <a:rPr lang="en-US" sz="1700" dirty="0"/>
            </a:br>
            <a:r>
              <a:rPr lang="en-US" sz="1700" dirty="0"/>
              <a:t>platform collaborative</a:t>
            </a:r>
          </a:p>
          <a:p>
            <a:pPr lvl="2">
              <a:lnSpc>
                <a:spcPct val="110000"/>
              </a:lnSpc>
            </a:pPr>
            <a:r>
              <a:rPr lang="en-US" sz="1700" dirty="0"/>
              <a:t>Regional model improvements</a:t>
            </a:r>
          </a:p>
          <a:p>
            <a:pPr lvl="3">
              <a:lnSpc>
                <a:spcPct val="110000"/>
              </a:lnSpc>
            </a:pPr>
            <a:r>
              <a:rPr lang="en-US" sz="1600" dirty="0"/>
              <a:t>Technical updates to </a:t>
            </a:r>
            <a:r>
              <a:rPr lang="en-US" sz="1600" dirty="0" err="1"/>
              <a:t>CAMx</a:t>
            </a:r>
            <a:r>
              <a:rPr lang="en-US" sz="1600" dirty="0"/>
              <a:t> </a:t>
            </a:r>
          </a:p>
          <a:p>
            <a:pPr lvl="3">
              <a:lnSpc>
                <a:spcPct val="110000"/>
              </a:lnSpc>
            </a:pPr>
            <a:r>
              <a:rPr lang="en-US" sz="1600" dirty="0"/>
              <a:t>Larger regional domain (including 36km outer domain)</a:t>
            </a:r>
          </a:p>
          <a:p>
            <a:pPr lvl="2">
              <a:lnSpc>
                <a:spcPct val="110000"/>
              </a:lnSpc>
            </a:pPr>
            <a:r>
              <a:rPr lang="en-US" sz="1700" dirty="0"/>
              <a:t>Updated international boundary conditions</a:t>
            </a:r>
          </a:p>
          <a:p>
            <a:pPr lvl="3">
              <a:lnSpc>
                <a:spcPct val="110000"/>
              </a:lnSpc>
            </a:pPr>
            <a:r>
              <a:rPr lang="en-US" sz="1600" dirty="0"/>
              <a:t>Hemispheric CMAQ</a:t>
            </a:r>
            <a:endParaRPr lang="en-US" sz="15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/>
              <a:t>Modeling will be completed by the end of the summer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B717-81EB-4DC7-B81C-5F0083E55C5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3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7DF94-4FDE-4A6D-9C20-CE8A410D8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EA541-136A-43C3-9F8B-432FFD1E5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3" y="1631234"/>
            <a:ext cx="10412361" cy="47590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2028 default glidepath projections for Class I areas</a:t>
            </a:r>
          </a:p>
          <a:p>
            <a:r>
              <a:rPr lang="en-US" dirty="0"/>
              <a:t>International anthropogenic and prescribed fire contribution estimates</a:t>
            </a:r>
          </a:p>
          <a:p>
            <a:pPr lvl="1"/>
            <a:r>
              <a:rPr lang="en-US" dirty="0"/>
              <a:t>Calculation of international contributions</a:t>
            </a:r>
          </a:p>
          <a:p>
            <a:pPr lvl="1"/>
            <a:r>
              <a:rPr lang="en-US" dirty="0"/>
              <a:t>Issues and lessons learned</a:t>
            </a:r>
          </a:p>
          <a:p>
            <a:r>
              <a:rPr lang="en-US" dirty="0"/>
              <a:t>2028 national sector-based contributions</a:t>
            </a:r>
          </a:p>
          <a:p>
            <a:pPr lvl="1"/>
            <a:r>
              <a:rPr lang="en-US" dirty="0"/>
              <a:t>22 national emissions sectors (EGUs, on-road mobile, oil and gas, commercial marine, wildfires, etc.)  </a:t>
            </a:r>
          </a:p>
          <a:p>
            <a:r>
              <a:rPr lang="en-US" dirty="0"/>
              <a:t>Public documentation by the end of the summer</a:t>
            </a:r>
          </a:p>
          <a:p>
            <a:pPr lvl="1"/>
            <a:r>
              <a:rPr lang="en-US" dirty="0"/>
              <a:t>Including caveats and recommendations for further improvements</a:t>
            </a:r>
          </a:p>
          <a:p>
            <a:r>
              <a:rPr lang="en-US" dirty="0"/>
              <a:t>National and/or region specific calls/webinars to discuss modeling and how it can  be useful to air agencies.</a:t>
            </a:r>
          </a:p>
          <a:p>
            <a:r>
              <a:rPr lang="en-US" dirty="0"/>
              <a:t>National regional haze workshop (October 28</a:t>
            </a:r>
            <a:r>
              <a:rPr lang="en-US" baseline="30000" dirty="0"/>
              <a:t>th</a:t>
            </a:r>
            <a:r>
              <a:rPr lang="en-US" dirty="0"/>
              <a:t>-30</a:t>
            </a:r>
            <a:r>
              <a:rPr lang="en-US" baseline="30000" dirty="0"/>
              <a:t>th</a:t>
            </a:r>
            <a:r>
              <a:rPr lang="en-US" dirty="0"/>
              <a:t> 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EF2CD-22B3-437D-BA8B-C2D91A99C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E3AD-490F-4219-80FB-BBC5DCEF58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52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C932D512450D469596C5875C7C0781" ma:contentTypeVersion="30" ma:contentTypeDescription="Create a new document." ma:contentTypeScope="" ma:versionID="f27146d64c7b4553e2183eba28bcd40e">
  <xsd:schema xmlns:xsd="http://www.w3.org/2001/XMLSchema" xmlns:xs="http://www.w3.org/2001/XMLSchema" xmlns:p="http://schemas.microsoft.com/office/2006/metadata/properties" xmlns:ns1="http://schemas.microsoft.com/sharepoint/v3" xmlns:ns3="4ffa91fb-a0ff-4ac5-b2db-65c790d184a4" xmlns:ns4="http://schemas.microsoft.com/sharepoint.v3" xmlns:ns5="http://schemas.microsoft.com/sharepoint/v3/fields" xmlns:ns6="f5c61d46-2d26-4492-a27a-7f77964d745d" xmlns:ns7="9b106469-c303-4893-a5a2-86dcd54dcec2" targetNamespace="http://schemas.microsoft.com/office/2006/metadata/properties" ma:root="true" ma:fieldsID="fce529dd919b4d0cf02130714226dd92" ns1:_="" ns3:_="" ns4:_="" ns5:_="" ns6:_="" ns7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5c61d46-2d26-4492-a27a-7f77964d745d"/>
    <xsd:import namespace="9b106469-c303-4893-a5a2-86dcd54dcec2"/>
    <xsd:element name="properties">
      <xsd:complexType>
        <xsd:sequence>
          <xsd:element name="documentManagement">
            <xsd:complexType>
              <xsd:all>
                <xsd:element ref="ns3:Document_x0020_Creation_x0020_Date" minOccurs="0"/>
                <xsd:element ref="ns3:Creator" minOccurs="0"/>
                <xsd:element ref="ns3:EPA_x0020_Office" minOccurs="0"/>
                <xsd:element ref="ns3:Record" minOccurs="0"/>
                <xsd:element ref="ns4:CategoryDescription" minOccurs="0"/>
                <xsd:element ref="ns3:Identifier" minOccurs="0"/>
                <xsd:element ref="ns3:EPA_x0020_Contributor" minOccurs="0"/>
                <xsd:element ref="ns3:External_x0020_Contributor" minOccurs="0"/>
                <xsd:element ref="ns5:_Coverage" minOccurs="0"/>
                <xsd:element ref="ns3:EPA_x0020_Related_x0020_Documents" minOccurs="0"/>
                <xsd:element ref="ns5:_Source" minOccurs="0"/>
                <xsd:element ref="ns3:Rights" minOccurs="0"/>
                <xsd:element ref="ns1:Language" minOccurs="0"/>
                <xsd:element ref="ns3:j747ac98061d40f0aa7bd47e1db5675d" minOccurs="0"/>
                <xsd:element ref="ns3:TaxKeywordTaxHTField" minOccurs="0"/>
                <xsd:element ref="ns3:TaxCatchAllLabel" minOccurs="0"/>
                <xsd:element ref="ns3:TaxCatchAll" minOccurs="0"/>
                <xsd:element ref="ns6:SharedWithUsers" minOccurs="0"/>
                <xsd:element ref="ns6:SharedWithDetails" minOccurs="0"/>
                <xsd:element ref="ns6:SharingHintHash" minOccurs="0"/>
                <xsd:element ref="ns7:MediaServiceMetadata" minOccurs="0"/>
                <xsd:element ref="ns7:MediaServiceFastMetadata" minOccurs="0"/>
                <xsd:element ref="ns7:MediaServiceAutoTags" minOccurs="0"/>
                <xsd:element ref="ns6:Records_x0020_Status" minOccurs="0"/>
                <xsd:element ref="ns6:Records_x0020_Date" minOccurs="0"/>
                <xsd:element ref="ns7:MediaServiceEventHashCode" minOccurs="0"/>
                <xsd:element ref="ns7:MediaServiceGenerationTime" minOccurs="0"/>
                <xsd:element ref="ns7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e011ca66-2c6e-45c6-b00e-d745054ef91b}" ma:internalName="TaxCatchAllLabel" ma:readOnly="true" ma:showField="CatchAllDataLabel" ma:web="f5c61d46-2d26-4492-a27a-7f77964d74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e011ca66-2c6e-45c6-b00e-d745054ef91b}" ma:internalName="TaxCatchAll" ma:showField="CatchAllData" ma:web="f5c61d46-2d26-4492-a27a-7f77964d74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c61d46-2d26-4492-a27a-7f77964d745d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description="" ma:hidden="true" ma:internalName="SharingHintHash" ma:readOnly="true">
      <xsd:simpleType>
        <xsd:restriction base="dms:Text"/>
      </xsd:simpleType>
    </xsd:element>
    <xsd:element name="Records_x0020_Status" ma:index="34" nillable="true" ma:displayName="Records Status" ma:default="Pending" ma:internalName="Records_x0020_Status">
      <xsd:simpleType>
        <xsd:restriction base="dms:Text"/>
      </xsd:simpleType>
    </xsd:element>
    <xsd:element name="Records_x0020_Date" ma:index="35" nillable="true" ma:displayName="Records Date" ma:hidden="true" ma:internalName="Records_x0020_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106469-c303-4893-a5a2-86dcd54dce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33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Records_x0020_Status xmlns="f5c61d46-2d26-4492-a27a-7f77964d745d">Pending</Records_x0020_Status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2019-07-31T18:15:09+00:00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  <Records_x0020_Date xmlns="f5c61d46-2d26-4492-a27a-7f77964d745d" xsi:nil="true"/>
  </documentManagement>
</p:properties>
</file>

<file path=customXml/itemProps1.xml><?xml version="1.0" encoding="utf-8"?>
<ds:datastoreItem xmlns:ds="http://schemas.openxmlformats.org/officeDocument/2006/customXml" ds:itemID="{66DC8730-1942-4866-9CDD-1BDA9141C2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f5c61d46-2d26-4492-a27a-7f77964d745d"/>
    <ds:schemaRef ds:uri="9b106469-c303-4893-a5a2-86dcd54dce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88E455-2499-4478-AAD0-3BA80144FB71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8F75789-EE84-4B1B-A683-F583D47504A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6222042-ABF7-4AB0-B4AC-C333078704B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purl.org/dc/terms/"/>
    <ds:schemaRef ds:uri="9b106469-c303-4893-a5a2-86dcd54dcec2"/>
    <ds:schemaRef ds:uri="f5c61d46-2d26-4492-a27a-7f77964d745d"/>
    <ds:schemaRef ds:uri="http://schemas.microsoft.com/office/2006/documentManagement/types"/>
    <ds:schemaRef ds:uri="http://schemas.microsoft.com/sharepoint/v3/fields"/>
    <ds:schemaRef ds:uri="http://schemas.microsoft.com/sharepoint.v3"/>
    <ds:schemaRef ds:uri="4ffa91fb-a0ff-4ac5-b2db-65c790d184a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487</Words>
  <Application>Microsoft Office PowerPoint</Application>
  <PresentationFormat>Widescreen</PresentationFormat>
  <Paragraphs>53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EPA’s Roadmap for the Second Planning Period</vt:lpstr>
      <vt:lpstr>Technical Guidance on Tracking Visibility Progress</vt:lpstr>
      <vt:lpstr>International Adjustment</vt:lpstr>
      <vt:lpstr>Updated EPA Regional Haze Modeling- Summer 2019</vt:lpstr>
      <vt:lpstr>Modeling Deliverables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EPA’s Roadmap for the Second Planning Period</dc:title>
  <dc:creator>Dobrahner, Jaslyn</dc:creator>
  <cp:lastModifiedBy>Dobrahner, Jaslyn</cp:lastModifiedBy>
  <cp:revision>13</cp:revision>
  <cp:lastPrinted>2019-07-29T20:33:41Z</cp:lastPrinted>
  <dcterms:created xsi:type="dcterms:W3CDTF">2018-11-29T15:12:00Z</dcterms:created>
  <dcterms:modified xsi:type="dcterms:W3CDTF">2019-07-31T19:24:06Z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0x010100A1C932D512450D469596C5875C7C0781</vt:lpwstr>
  </property>
</Properties>
</file>